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961" r:id="rId1"/>
  </p:sldMasterIdLst>
  <p:notesMasterIdLst>
    <p:notesMasterId r:id="rId9"/>
  </p:notesMasterIdLst>
  <p:handoutMasterIdLst>
    <p:handoutMasterId r:id="rId10"/>
  </p:handoutMasterIdLst>
  <p:sldIdLst>
    <p:sldId id="363" r:id="rId2"/>
    <p:sldId id="386" r:id="rId3"/>
    <p:sldId id="392" r:id="rId4"/>
    <p:sldId id="400" r:id="rId5"/>
    <p:sldId id="394" r:id="rId6"/>
    <p:sldId id="368" r:id="rId7"/>
    <p:sldId id="401" r:id="rId8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Montserrat" panose="00000500000000000000" pitchFamily="2" charset="0"/>
      <p:regular r:id="rId17"/>
      <p:bold r:id="rId18"/>
      <p:italic r:id="rId19"/>
      <p:boldItalic r:id="rId20"/>
    </p:embeddedFont>
    <p:embeddedFont>
      <p:font typeface="Montserrat Light" panose="00000400000000000000" pitchFamily="2" charset="0"/>
      <p:regular r:id="rId21"/>
      <p:italic r:id="rId22"/>
    </p:embeddedFont>
    <p:embeddedFont>
      <p:font typeface="Montserrat SemiBold" panose="00000700000000000000" pitchFamily="2" charset="0"/>
      <p:regular r:id="rId23"/>
      <p:bold r:id="rId24"/>
      <p:italic r:id="rId25"/>
      <p:boldItalic r:id="rId26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3E83"/>
    <a:srgbClr val="00B6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81B749-F0DD-7607-7E86-F57CF6A25793}" v="371" dt="2023-11-11T00:15:41.244"/>
    <p1510:client id="{1F435B59-E08F-4218-E3A0-7A6A708F2611}" v="490" dt="2023-11-10T23:53:39.706"/>
    <p1510:client id="{FC630498-0FF5-30A4-A652-1830A2F48652}" v="510" dt="2023-11-11T00:15:25.1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1" d="100"/>
          <a:sy n="151" d="100"/>
        </p:scale>
        <p:origin x="65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viewProps" Target="viewProps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6A122207-1924-7B44-968E-907A7DA39AE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4616A6B-77D3-F145-8A3D-34D5C07D4A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EED4E4-B0E2-CB48-957B-8C910BEF3E7B}" type="datetimeFigureOut">
              <a:rPr lang="es-ES_tradnl" smtClean="0"/>
              <a:t>25/11/2023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E55031D-4AF3-B548-B4CF-C465CFE10D1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25FB243-6E96-D14C-ABF0-FC6DC31F329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8946CD-518F-2241-8E9D-BC0689CD5D7B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162832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svg>
</file>

<file path=ppt/media/image5.png>
</file>

<file path=ppt/media/image6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7E1287-D675-447B-AE73-48810DAD6A28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5BEDF8-3E2F-49DB-B0A8-31C4BDDF1DA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7063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B1A65F-065E-0E4F-8DB3-BA709AD215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D80D82F-D67F-A141-92A0-566DF8E93C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F56E475-B8F6-F04B-A07F-C9F72BE1C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B596F-E2CB-8248-B6B3-82A8CAECB84D}" type="datetimeFigureOut">
              <a:rPr lang="es-ES_tradnl" smtClean="0"/>
              <a:t>25/11/2023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13CBD8-5D04-0644-8CF1-8D35275CD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B980A8-E8FF-074F-8CCC-5FCF41B7E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C9CF8-EA09-F04D-A59A-DC9C6B8434C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40130191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09CE0D-2E6D-714D-9E88-6DD59E35D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618C866-B3FC-F345-8084-18A09A03FD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A72BF7B-9130-E84A-AA34-FC5972540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B596F-E2CB-8248-B6B3-82A8CAECB84D}" type="datetimeFigureOut">
              <a:rPr lang="es-ES_tradnl" smtClean="0"/>
              <a:t>25/11/2023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8CF1271-4981-284C-B43D-94F94912A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95A7D51-81A4-624E-B184-8B87DF4D9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C9CF8-EA09-F04D-A59A-DC9C6B8434C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3252792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987563E-F205-114A-B99A-86BD444D6C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2DF7169-3360-7A48-BEB9-D5C71FE603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46353D8-E3F6-AD4B-9374-C99F92588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B596F-E2CB-8248-B6B3-82A8CAECB84D}" type="datetimeFigureOut">
              <a:rPr lang="es-ES_tradnl" smtClean="0"/>
              <a:t>25/11/2023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7CE2281-CDBB-C148-AD34-1C6A80B99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34DB3C2-B0E4-094B-9454-9016B9071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C9CF8-EA09-F04D-A59A-DC9C6B8434C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86367938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1605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4000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28602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161560" y="0"/>
            <a:ext cx="3030440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>
            <a:lvl1pPr>
              <a:defRPr sz="1050">
                <a:latin typeface="+mj-lt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875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BFB99C-B64D-5A45-9F84-C83F64DA7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6F7F60-9505-BA47-B606-54CBC162E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DC96688-8A46-674E-A2CE-CF2C3E3E1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B596F-E2CB-8248-B6B3-82A8CAECB84D}" type="datetimeFigureOut">
              <a:rPr lang="es-ES_tradnl" smtClean="0"/>
              <a:t>25/11/2023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B0590CF-60E0-2F46-AF52-0B16A9BE4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1782B5-3B17-7645-8418-E50B9C0B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C9CF8-EA09-F04D-A59A-DC9C6B8434C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2945336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33EAEC-63E0-4A45-B951-EDD43CD00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9430C38-519E-574B-8D01-67D26D0476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4613CD-2970-E44C-A820-BDF6F4F1C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B596F-E2CB-8248-B6B3-82A8CAECB84D}" type="datetimeFigureOut">
              <a:rPr lang="es-ES_tradnl" smtClean="0"/>
              <a:t>25/11/2023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810234A-4C44-A44D-9DD5-FADD45356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F2003C9-DFA0-F846-BCC1-68173D56F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C9CF8-EA09-F04D-A59A-DC9C6B8434C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04861292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E1BF43-DCC3-134F-AB0C-E5FDDB072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2A5695-C794-8C41-B5D9-9071FFDD1D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C439F7E-C46D-6648-9720-E1B64FA49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294CA60-FD04-5A4F-8DC0-2AB358965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B596F-E2CB-8248-B6B3-82A8CAECB84D}" type="datetimeFigureOut">
              <a:rPr lang="es-ES_tradnl" smtClean="0"/>
              <a:t>25/11/2023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F7C11C3-764A-7E4D-8FE7-2474F6C5C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63C0CF3-D7CF-5A4D-9150-51D11D353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C9CF8-EA09-F04D-A59A-DC9C6B8434C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78226546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D9D99E-124A-2847-BBCC-A4B2EA136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611F2F-6AAB-854E-AE09-5CCF2A155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28B87A5-AE3E-134F-836B-9E0A684B21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F13F617-5B6C-A547-B415-0C6FC97FE6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FDCBFBD-ED35-B247-8E78-7EC66ED6C8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D6349D3-A052-AD4E-AF7E-EDBACF0F5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B596F-E2CB-8248-B6B3-82A8CAECB84D}" type="datetimeFigureOut">
              <a:rPr lang="es-ES_tradnl" smtClean="0"/>
              <a:t>25/11/2023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3702588-A8DF-E74D-8390-36094717E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A97DE5D-D17E-034D-A7E4-A29F3AD83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C9CF8-EA09-F04D-A59A-DC9C6B8434C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63731414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89485D-3332-D741-A942-1E7FE2DA1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E2EFFE9-A8D5-5043-95FC-8C16BC541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B596F-E2CB-8248-B6B3-82A8CAECB84D}" type="datetimeFigureOut">
              <a:rPr lang="es-ES_tradnl" smtClean="0"/>
              <a:t>25/11/2023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47D4833-2C40-934E-9992-5606E6136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5FF2AB3-020D-C44C-BB32-BF570FAD3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C9CF8-EA09-F04D-A59A-DC9C6B8434C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21234063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598980A-14DD-0C41-9660-D0BC76B3B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B596F-E2CB-8248-B6B3-82A8CAECB84D}" type="datetimeFigureOut">
              <a:rPr lang="es-ES_tradnl" smtClean="0"/>
              <a:t>25/11/2023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978F045-B1D7-E44F-954B-271AB3992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0989D47-6745-DE44-B066-AF9502F69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C9CF8-EA09-F04D-A59A-DC9C6B8434C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09088778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A422A6-1324-824D-BC0B-FD9B7EB9C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83620D2-4F11-374E-AC26-ED0B086E6A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F01CE68-9116-C144-B870-2A2D4243F6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C2D3A9E-39C6-974F-88F8-BC579DB35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B596F-E2CB-8248-B6B3-82A8CAECB84D}" type="datetimeFigureOut">
              <a:rPr lang="es-ES_tradnl" smtClean="0"/>
              <a:t>25/11/2023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49DF574-E717-1C4A-96FE-B11281254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F33687-F14A-5045-BCD2-A8374F515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C9CF8-EA09-F04D-A59A-DC9C6B8434C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19760176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F94FE6-03B3-9D4B-B758-DFB674561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9E6346F-9B65-8A47-A47F-1C1777A50B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C0462B6-1BD2-B843-953C-1971D524F1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0F0C845-933C-AC4D-992F-E34F674A3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B596F-E2CB-8248-B6B3-82A8CAECB84D}" type="datetimeFigureOut">
              <a:rPr lang="es-ES_tradnl" smtClean="0"/>
              <a:t>25/11/2023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198AB7D-39F6-DE4D-8171-0E0E6E68E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3C120CF-CE99-2A46-ADEB-8C1A08DC4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C9CF8-EA09-F04D-A59A-DC9C6B8434C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82472323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96C3F38-BFCA-4144-9224-A3D58D57C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67D943E-AD7A-6942-896A-7369D6BAB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BD92690-3FC9-504C-B362-82C9F1D2BE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213398-99C7-8944-84F3-5211761214DC}" type="datetimeFigureOut">
              <a:rPr lang="es-ES_tradnl" smtClean="0"/>
              <a:t>25/11/2023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55BEC62-BC32-B948-8A28-C1D49CA4CC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456087-A5CB-A146-9AA8-ADC0B2329B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5DCC18-FB06-174D-9F20-8669B10031F1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328837F-42D4-4E49-8CF2-57E98918C751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360000" y="360000"/>
            <a:ext cx="462921" cy="462921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6B4F1A4-EDCC-C346-995E-2FD1103F18AE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 rot="16200000">
            <a:off x="360000" y="6035079"/>
            <a:ext cx="462921" cy="462921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79485AA0-345D-9546-B997-9AD0359DFEFC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 flipH="1">
            <a:off x="11369079" y="360000"/>
            <a:ext cx="462921" cy="462921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AED5970E-444E-7245-8025-E9B039D002ED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 rot="5400000" flipH="1">
            <a:off x="11369079" y="6035079"/>
            <a:ext cx="462921" cy="46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903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3963" r:id="rId2"/>
    <p:sldLayoutId id="2147483964" r:id="rId3"/>
    <p:sldLayoutId id="2147483965" r:id="rId4"/>
    <p:sldLayoutId id="2147483966" r:id="rId5"/>
    <p:sldLayoutId id="2147483967" r:id="rId6"/>
    <p:sldLayoutId id="2147483968" r:id="rId7"/>
    <p:sldLayoutId id="2147483969" r:id="rId8"/>
    <p:sldLayoutId id="2147483970" r:id="rId9"/>
    <p:sldLayoutId id="2147483971" r:id="rId10"/>
    <p:sldLayoutId id="2147483972" r:id="rId11"/>
    <p:sldLayoutId id="2147483973" r:id="rId12"/>
    <p:sldLayoutId id="2147483974" r:id="rId13"/>
    <p:sldLayoutId id="2147483975" r:id="rId14"/>
    <p:sldLayoutId id="2147483976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>
            <a:extLst>
              <a:ext uri="{FF2B5EF4-FFF2-40B4-BE49-F238E27FC236}">
                <a16:creationId xmlns:a16="http://schemas.microsoft.com/office/drawing/2014/main" id="{04C8F05F-1AD3-DD46-88B3-678A25D0E3D3}"/>
              </a:ext>
            </a:extLst>
          </p:cNvPr>
          <p:cNvSpPr txBox="1"/>
          <p:nvPr/>
        </p:nvSpPr>
        <p:spPr>
          <a:xfrm>
            <a:off x="4087145" y="4532882"/>
            <a:ext cx="401770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000">
                <a:solidFill>
                  <a:srgbClr val="263E83"/>
                </a:solidFill>
                <a:latin typeface="Montserrat" pitchFamily="2" charset="77"/>
              </a:rPr>
              <a:t>Mesa de Servicio</a:t>
            </a:r>
          </a:p>
          <a:p>
            <a:pPr algn="ctr"/>
            <a:r>
              <a:rPr lang="es-ES_tradnl" sz="1400">
                <a:solidFill>
                  <a:srgbClr val="263E83"/>
                </a:solidFill>
                <a:latin typeface="Montserrat" pitchFamily="2" charset="77"/>
              </a:rPr>
              <a:t>abel.quispe@distral.com.pe</a:t>
            </a:r>
          </a:p>
          <a:p>
            <a:pPr algn="ctr"/>
            <a:r>
              <a:rPr lang="es-ES_tradnl" sz="1400">
                <a:solidFill>
                  <a:srgbClr val="263E83"/>
                </a:solidFill>
                <a:latin typeface="Montserrat" pitchFamily="2" charset="77"/>
              </a:rPr>
              <a:t>juan.lazaro@distral.com.pe</a:t>
            </a:r>
          </a:p>
          <a:p>
            <a:pPr algn="ctr"/>
            <a:endParaRPr lang="es-ES_tradnl" sz="1400" b="1" i="1">
              <a:solidFill>
                <a:srgbClr val="263E83"/>
              </a:solidFill>
              <a:latin typeface="Montserrat" pitchFamily="2" charset="77"/>
            </a:endParaRPr>
          </a:p>
          <a:p>
            <a:pPr algn="ctr"/>
            <a:r>
              <a:rPr lang="es-ES_tradnl" sz="1400" b="1" i="1">
                <a:solidFill>
                  <a:srgbClr val="263E83"/>
                </a:solidFill>
                <a:latin typeface="Montserrat" pitchFamily="2" charset="77"/>
              </a:rPr>
              <a:t>Cloud </a:t>
            </a:r>
            <a:r>
              <a:rPr lang="es-ES_tradnl" sz="1400" b="1" i="1" err="1">
                <a:solidFill>
                  <a:srgbClr val="263E83"/>
                </a:solidFill>
                <a:latin typeface="Montserrat" pitchFamily="2" charset="77"/>
              </a:rPr>
              <a:t>Operation</a:t>
            </a:r>
            <a:r>
              <a:rPr lang="es-ES_tradnl" sz="1400" b="1" i="1">
                <a:solidFill>
                  <a:srgbClr val="263E83"/>
                </a:solidFill>
                <a:latin typeface="Montserrat" pitchFamily="2" charset="77"/>
              </a:rPr>
              <a:t> Center</a:t>
            </a:r>
          </a:p>
          <a:p>
            <a:pPr algn="ctr"/>
            <a:endParaRPr lang="es-ES_tradnl" sz="2000">
              <a:solidFill>
                <a:srgbClr val="263E83"/>
              </a:solidFill>
              <a:latin typeface="Montserrat" pitchFamily="2" charset="77"/>
            </a:endParaRPr>
          </a:p>
          <a:p>
            <a:pPr algn="ctr"/>
            <a:r>
              <a:rPr lang="es-ES_tradnl" sz="1600" i="1">
                <a:solidFill>
                  <a:srgbClr val="263E83"/>
                </a:solidFill>
                <a:latin typeface="Montserrat" pitchFamily="2" charset="77"/>
              </a:rPr>
              <a:t>Innovación y Transformación </a:t>
            </a:r>
            <a:r>
              <a:rPr lang="es-ES_tradnl" sz="1600" i="1" err="1">
                <a:solidFill>
                  <a:srgbClr val="263E83"/>
                </a:solidFill>
                <a:latin typeface="Montserrat" pitchFamily="2" charset="77"/>
              </a:rPr>
              <a:t>DIgital</a:t>
            </a:r>
            <a:endParaRPr lang="es-ES_tradnl" sz="1600" i="1">
              <a:solidFill>
                <a:srgbClr val="263E83"/>
              </a:solidFill>
              <a:latin typeface="Montserrat" pitchFamily="2" charset="77"/>
            </a:endParaRPr>
          </a:p>
        </p:txBody>
      </p:sp>
      <p:sp>
        <p:nvSpPr>
          <p:cNvPr id="6" name="TextBox 1">
            <a:extLst>
              <a:ext uri="{FF2B5EF4-FFF2-40B4-BE49-F238E27FC236}">
                <a16:creationId xmlns:a16="http://schemas.microsoft.com/office/drawing/2014/main" id="{8663FE74-C7CA-4505-800B-5EA72EEF176E}"/>
              </a:ext>
            </a:extLst>
          </p:cNvPr>
          <p:cNvSpPr txBox="1"/>
          <p:nvPr/>
        </p:nvSpPr>
        <p:spPr>
          <a:xfrm>
            <a:off x="1877250" y="798698"/>
            <a:ext cx="8437548" cy="907933"/>
          </a:xfrm>
          <a:prstGeom prst="rect">
            <a:avLst/>
          </a:prstGeom>
          <a:noFill/>
        </p:spPr>
        <p:txBody>
          <a:bodyPr wrap="none" lIns="45711" tIns="22856" rIns="45711" bIns="22856" rtlCol="0" anchor="t">
            <a:spAutoFit/>
          </a:bodyPr>
          <a:lstStyle/>
          <a:p>
            <a:pPr algn="ctr"/>
            <a:r>
              <a:rPr lang="es-ES" sz="2800" b="1" spc="200" dirty="0">
                <a:solidFill>
                  <a:srgbClr val="263E83"/>
                </a:solidFill>
                <a:latin typeface="Montserrat"/>
                <a:ea typeface="Lato"/>
                <a:cs typeface="Lato"/>
              </a:rPr>
              <a:t>Sprint </a:t>
            </a:r>
            <a:r>
              <a:rPr lang="es-ES" sz="2800" b="1" spc="200" dirty="0" err="1">
                <a:solidFill>
                  <a:srgbClr val="263E83"/>
                </a:solidFill>
                <a:latin typeface="Montserrat"/>
                <a:ea typeface="Lato"/>
                <a:cs typeface="Lato"/>
              </a:rPr>
              <a:t>Review</a:t>
            </a:r>
            <a:r>
              <a:rPr lang="es-ES" sz="2800" b="1" spc="200" dirty="0">
                <a:solidFill>
                  <a:srgbClr val="263E83"/>
                </a:solidFill>
                <a:latin typeface="Montserrat"/>
                <a:ea typeface="Lato"/>
                <a:cs typeface="Lato"/>
              </a:rPr>
              <a:t> Operacional – 10/11/2023</a:t>
            </a:r>
            <a:endParaRPr lang="es-ES" sz="2800" b="1" spc="200" dirty="0">
              <a:solidFill>
                <a:srgbClr val="263E83"/>
              </a:solidFill>
              <a:latin typeface="Montserrat" panose="00000500000000000000" pitchFamily="50" charset="0"/>
              <a:ea typeface="Lato" charset="0"/>
              <a:cs typeface="Lato" charset="0"/>
            </a:endParaRPr>
          </a:p>
          <a:p>
            <a:pPr algn="ctr"/>
            <a:r>
              <a:rPr lang="es-ES" sz="2800" b="1" spc="200" dirty="0">
                <a:solidFill>
                  <a:srgbClr val="263E83"/>
                </a:solidFill>
                <a:latin typeface="Montserrat"/>
                <a:ea typeface="Lato"/>
                <a:cs typeface="Lato"/>
              </a:rPr>
              <a:t>#IBK-RPA</a:t>
            </a:r>
            <a:endParaRPr lang="es-ES_tradnl" sz="2800" b="1" spc="200" dirty="0">
              <a:solidFill>
                <a:srgbClr val="263E83"/>
              </a:solidFill>
              <a:latin typeface="Montserrat"/>
              <a:ea typeface="Lato"/>
              <a:cs typeface="Lato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684BA4A-654F-531F-FCE8-6D4154D13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6135" y="2540858"/>
            <a:ext cx="5019726" cy="953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áfico 2">
            <a:extLst>
              <a:ext uri="{FF2B5EF4-FFF2-40B4-BE49-F238E27FC236}">
                <a16:creationId xmlns:a16="http://schemas.microsoft.com/office/drawing/2014/main" id="{9FA5631E-59CC-CB7D-A194-83AA88E43C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95629" y="5674223"/>
            <a:ext cx="1618062" cy="604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400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4933865" y="639458"/>
            <a:ext cx="2346137" cy="661712"/>
          </a:xfrm>
          <a:prstGeom prst="rect">
            <a:avLst/>
          </a:prstGeom>
          <a:noFill/>
        </p:spPr>
        <p:txBody>
          <a:bodyPr wrap="none" lIns="45711" tIns="22856" rIns="45711" bIns="22856" rtlCol="0">
            <a:spAutoFit/>
          </a:bodyPr>
          <a:lstStyle/>
          <a:p>
            <a:pPr algn="ctr"/>
            <a:r>
              <a:rPr lang="es-ES_tradnl" sz="4000" b="1" spc="200">
                <a:solidFill>
                  <a:srgbClr val="263E83"/>
                </a:solidFill>
                <a:latin typeface="Montserrat" panose="00000500000000000000" pitchFamily="50" charset="0"/>
                <a:ea typeface="Lato" charset="0"/>
                <a:cs typeface="Lato" charset="0"/>
              </a:rPr>
              <a:t>Agenda</a:t>
            </a: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699410" y="2522856"/>
            <a:ext cx="4214068" cy="346539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020"/>
              </a:lnSpc>
            </a:pPr>
            <a:r>
              <a:rPr lang="es-ES_tradnl" sz="1400">
                <a:latin typeface="Montserrat" pitchFamily="2" charset="77"/>
                <a:ea typeface="Lato Light" charset="0"/>
                <a:cs typeface="Lato Light" charset="0"/>
              </a:rPr>
              <a:t>Inventario </a:t>
            </a:r>
            <a:r>
              <a:rPr lang="es-ES_tradnl" sz="1400" err="1">
                <a:latin typeface="Montserrat" pitchFamily="2" charset="77"/>
                <a:ea typeface="Lato Light" charset="0"/>
                <a:cs typeface="Lato Light" charset="0"/>
              </a:rPr>
              <a:t>ARPIs</a:t>
            </a:r>
            <a:endParaRPr lang="es-ES_tradnl" sz="1400">
              <a:latin typeface="Montserrat" pitchFamily="2" charset="77"/>
              <a:ea typeface="Lato Light" charset="0"/>
              <a:cs typeface="Lato Light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82585" y="2186435"/>
            <a:ext cx="46198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>
                <a:solidFill>
                  <a:srgbClr val="263E83">
                    <a:alpha val="50000"/>
                  </a:srgbClr>
                </a:solidFill>
                <a:latin typeface="Montserrat" pitchFamily="2" charset="77"/>
              </a:rPr>
              <a:t>1</a:t>
            </a:r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1699410" y="3759759"/>
            <a:ext cx="4620178" cy="346539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020"/>
              </a:lnSpc>
            </a:pPr>
            <a:r>
              <a:rPr lang="es-ES_tradnl" sz="1400">
                <a:latin typeface="Montserrat" pitchFamily="2" charset="77"/>
                <a:ea typeface="Lato Light" charset="0"/>
                <a:cs typeface="Lato Light" charset="0"/>
              </a:rPr>
              <a:t>Indicadores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02435" y="3422024"/>
            <a:ext cx="62228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>
                <a:solidFill>
                  <a:srgbClr val="263E83">
                    <a:alpha val="50000"/>
                  </a:srgbClr>
                </a:solidFill>
                <a:latin typeface="Montserrat" pitchFamily="2" charset="77"/>
              </a:rPr>
              <a:t>2</a:t>
            </a:r>
          </a:p>
        </p:txBody>
      </p:sp>
      <p:sp>
        <p:nvSpPr>
          <p:cNvPr id="2" name="Subtitle 2"/>
          <p:cNvSpPr txBox="1">
            <a:spLocks/>
          </p:cNvSpPr>
          <p:nvPr/>
        </p:nvSpPr>
        <p:spPr>
          <a:xfrm>
            <a:off x="1670400" y="5033992"/>
            <a:ext cx="4214068" cy="346476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020"/>
              </a:lnSpc>
            </a:pPr>
            <a:r>
              <a:rPr lang="es-MX" sz="1400">
                <a:latin typeface="Montserrat" pitchFamily="2" charset="77"/>
                <a:ea typeface="Lato Light" charset="0"/>
                <a:cs typeface="Lato Light" charset="0"/>
              </a:rPr>
              <a:t>Reportes de Operación </a:t>
            </a:r>
            <a:endParaRPr lang="es-ES_tradnl" sz="1400">
              <a:latin typeface="Montserrat" pitchFamily="2" charset="77"/>
              <a:ea typeface="Lato Light" charset="0"/>
              <a:cs typeface="Lato Light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04037" y="4696257"/>
            <a:ext cx="6190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>
                <a:solidFill>
                  <a:srgbClr val="263E83">
                    <a:alpha val="50000"/>
                  </a:srgbClr>
                </a:solidFill>
                <a:latin typeface="Montserrat" pitchFamily="2" charset="77"/>
              </a:rPr>
              <a:t>3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45957E9-8CF4-42FC-9570-6C9C3F5A18C1}"/>
              </a:ext>
            </a:extLst>
          </p:cNvPr>
          <p:cNvSpPr txBox="1">
            <a:spLocks/>
          </p:cNvSpPr>
          <p:nvPr/>
        </p:nvSpPr>
        <p:spPr>
          <a:xfrm>
            <a:off x="7394925" y="2524170"/>
            <a:ext cx="4214068" cy="346476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020"/>
              </a:lnSpc>
            </a:pPr>
            <a:r>
              <a:rPr lang="es-MX" sz="1400">
                <a:latin typeface="Montserrat" pitchFamily="2" charset="77"/>
                <a:ea typeface="Lato Light" charset="0"/>
                <a:cs typeface="Lato Light" charset="0"/>
              </a:rPr>
              <a:t>Facturación</a:t>
            </a:r>
            <a:endParaRPr lang="es-ES_tradnl" sz="1400">
              <a:latin typeface="Montserrat" pitchFamily="2" charset="77"/>
              <a:ea typeface="Lato Light" charset="0"/>
              <a:cs typeface="Lato Light" charset="0"/>
            </a:endParaRPr>
          </a:p>
        </p:txBody>
      </p:sp>
      <p:sp>
        <p:nvSpPr>
          <p:cNvPr id="13" name="TextBox 17">
            <a:extLst>
              <a:ext uri="{FF2B5EF4-FFF2-40B4-BE49-F238E27FC236}">
                <a16:creationId xmlns:a16="http://schemas.microsoft.com/office/drawing/2014/main" id="{E460F8BB-3BA8-47C7-A563-BEB253E76EAB}"/>
              </a:ext>
            </a:extLst>
          </p:cNvPr>
          <p:cNvSpPr txBox="1"/>
          <p:nvPr/>
        </p:nvSpPr>
        <p:spPr>
          <a:xfrm>
            <a:off x="6491693" y="2186435"/>
            <a:ext cx="69281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>
                <a:solidFill>
                  <a:srgbClr val="263E83">
                    <a:alpha val="50000"/>
                  </a:srgbClr>
                </a:solidFill>
                <a:latin typeface="Montserrat" pitchFamily="2" charset="77"/>
              </a:rPr>
              <a:t>4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B65888CB-0D46-47B8-907F-BFF69DAB14DC}"/>
              </a:ext>
            </a:extLst>
          </p:cNvPr>
          <p:cNvSpPr txBox="1">
            <a:spLocks/>
          </p:cNvSpPr>
          <p:nvPr/>
        </p:nvSpPr>
        <p:spPr>
          <a:xfrm>
            <a:off x="7394925" y="3759759"/>
            <a:ext cx="4214068" cy="346539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020"/>
              </a:lnSpc>
            </a:pPr>
            <a:r>
              <a:rPr lang="es-MX" sz="1400">
                <a:latin typeface="Montserrat" pitchFamily="2" charset="77"/>
                <a:ea typeface="Lato Light" charset="0"/>
                <a:cs typeface="Lato Light" charset="0"/>
              </a:rPr>
              <a:t>Incidencias/Requerimientos</a:t>
            </a:r>
            <a:endParaRPr lang="es-ES_tradnl" sz="1400">
              <a:latin typeface="Montserrat" pitchFamily="2" charset="77"/>
              <a:ea typeface="Lato Light" charset="0"/>
              <a:cs typeface="Lato Light" charset="0"/>
            </a:endParaRPr>
          </a:p>
        </p:txBody>
      </p:sp>
      <p:sp>
        <p:nvSpPr>
          <p:cNvPr id="15" name="TextBox 17">
            <a:extLst>
              <a:ext uri="{FF2B5EF4-FFF2-40B4-BE49-F238E27FC236}">
                <a16:creationId xmlns:a16="http://schemas.microsoft.com/office/drawing/2014/main" id="{CC311B74-69E7-451A-8CB4-1CC15367C3F6}"/>
              </a:ext>
            </a:extLst>
          </p:cNvPr>
          <p:cNvSpPr txBox="1"/>
          <p:nvPr/>
        </p:nvSpPr>
        <p:spPr>
          <a:xfrm>
            <a:off x="6527760" y="3422024"/>
            <a:ext cx="62068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>
                <a:solidFill>
                  <a:srgbClr val="263E83">
                    <a:alpha val="50000"/>
                  </a:srgbClr>
                </a:solidFill>
                <a:latin typeface="Montserrat" pitchFamily="2" charset="77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561155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3518474" y="609961"/>
            <a:ext cx="4991093" cy="661712"/>
          </a:xfrm>
          <a:prstGeom prst="rect">
            <a:avLst/>
          </a:prstGeom>
          <a:noFill/>
        </p:spPr>
        <p:txBody>
          <a:bodyPr wrap="none" lIns="45711" tIns="22856" rIns="45711" bIns="22856" rtlCol="0">
            <a:spAutoFit/>
          </a:bodyPr>
          <a:lstStyle/>
          <a:p>
            <a:pPr algn="ctr"/>
            <a:r>
              <a:rPr lang="es-ES_tradnl" sz="4000" b="1" spc="200">
                <a:solidFill>
                  <a:srgbClr val="263E83"/>
                </a:solidFill>
                <a:latin typeface="Montserrat" panose="00000500000000000000" pitchFamily="50" charset="0"/>
                <a:ea typeface="Lato" charset="0"/>
                <a:cs typeface="Lato" charset="0"/>
              </a:rPr>
              <a:t>Inventario </a:t>
            </a:r>
            <a:r>
              <a:rPr lang="es-ES_tradnl" sz="4000" b="1" spc="200" err="1">
                <a:solidFill>
                  <a:srgbClr val="263E83"/>
                </a:solidFill>
                <a:latin typeface="Montserrat" panose="00000500000000000000" pitchFamily="50" charset="0"/>
                <a:ea typeface="Lato" charset="0"/>
                <a:cs typeface="Lato" charset="0"/>
              </a:rPr>
              <a:t>ARPIs</a:t>
            </a:r>
            <a:endParaRPr lang="es-ES_tradnl" sz="4000" b="1" spc="200">
              <a:solidFill>
                <a:srgbClr val="263E83"/>
              </a:solidFill>
              <a:latin typeface="Montserrat" panose="00000500000000000000" pitchFamily="50" charset="0"/>
              <a:ea typeface="Lato" charset="0"/>
              <a:cs typeface="Lato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7F4748F9-20F1-4247-8D56-C864EC825CA9}"/>
              </a:ext>
            </a:extLst>
          </p:cNvPr>
          <p:cNvSpPr txBox="1">
            <a:spLocks/>
          </p:cNvSpPr>
          <p:nvPr/>
        </p:nvSpPr>
        <p:spPr>
          <a:xfrm>
            <a:off x="822713" y="1382014"/>
            <a:ext cx="4482990" cy="355581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buSzPct val="80000"/>
            </a:pPr>
            <a:r>
              <a:rPr lang="es-MX" sz="1200" b="1">
                <a:latin typeface="Montserrat" pitchFamily="2" charset="77"/>
              </a:rPr>
              <a:t>Cuenta: </a:t>
            </a:r>
            <a:r>
              <a:rPr lang="es-MX" sz="1200" i="1" err="1">
                <a:latin typeface="Montserrat" pitchFamily="2" charset="77"/>
              </a:rPr>
              <a:t>interbankpe-rpaprd</a:t>
            </a:r>
            <a:endParaRPr lang="es-MX" sz="1200" i="1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5489213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>
            <a:extLst>
              <a:ext uri="{FF2B5EF4-FFF2-40B4-BE49-F238E27FC236}">
                <a16:creationId xmlns:a16="http://schemas.microsoft.com/office/drawing/2014/main" id="{E7D503C2-2171-C747-A8C6-1C128695480F}"/>
              </a:ext>
            </a:extLst>
          </p:cNvPr>
          <p:cNvSpPr>
            <a:spLocks/>
          </p:cNvSpPr>
          <p:nvPr/>
        </p:nvSpPr>
        <p:spPr bwMode="auto">
          <a:xfrm>
            <a:off x="628185" y="1260118"/>
            <a:ext cx="3029676" cy="4798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t" anchorCtr="0">
            <a:spAutoFit/>
          </a:bodyPr>
          <a:lstStyle/>
          <a:p>
            <a:pPr defTabSz="2286000">
              <a:lnSpc>
                <a:spcPts val="4000"/>
              </a:lnSpc>
            </a:pPr>
            <a:r>
              <a:rPr lang="en-US" sz="3000" b="1" spc="250">
                <a:solidFill>
                  <a:srgbClr val="263E83"/>
                </a:solidFill>
                <a:latin typeface="Montserrat" panose="00000500000000000000" pitchFamily="50" charset="0"/>
                <a:ea typeface="Lato Black" charset="0"/>
                <a:cs typeface="Lato Black" charset="0"/>
                <a:sym typeface="Bebas Neue" charset="0"/>
              </a:rPr>
              <a:t>#Indicadores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B0C76DE-EEC4-8741-A6E9-B6CBDC7821EB}"/>
              </a:ext>
            </a:extLst>
          </p:cNvPr>
          <p:cNvSpPr txBox="1">
            <a:spLocks/>
          </p:cNvSpPr>
          <p:nvPr/>
        </p:nvSpPr>
        <p:spPr>
          <a:xfrm>
            <a:off x="628186" y="1702759"/>
            <a:ext cx="2843490" cy="396553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s-ES_tradnl" sz="1400" b="1">
                <a:solidFill>
                  <a:srgbClr val="263E83"/>
                </a:solidFill>
                <a:latin typeface="Montserrat" pitchFamily="2" charset="77"/>
                <a:ea typeface="Lato Light" charset="0"/>
                <a:cs typeface="Lato Light" charset="0"/>
              </a:rPr>
              <a:t>Ambiente de Producción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CC7C6E4-2245-8E49-988F-C991C66F4666}"/>
              </a:ext>
            </a:extLst>
          </p:cNvPr>
          <p:cNvSpPr txBox="1"/>
          <p:nvPr/>
        </p:nvSpPr>
        <p:spPr>
          <a:xfrm>
            <a:off x="5665323" y="352889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_tradnl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1B2157CD-6BE0-485A-BD96-37BF3D856293}"/>
              </a:ext>
            </a:extLst>
          </p:cNvPr>
          <p:cNvSpPr/>
          <p:nvPr/>
        </p:nvSpPr>
        <p:spPr>
          <a:xfrm>
            <a:off x="1696644" y="3217361"/>
            <a:ext cx="2619839" cy="861134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/>
              <a:t>100%</a:t>
            </a:r>
          </a:p>
          <a:p>
            <a:pPr algn="ctr"/>
            <a:r>
              <a:rPr lang="es-PE" err="1"/>
              <a:t>Disponibildiad</a:t>
            </a:r>
            <a:endParaRPr lang="es-PE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C842F893-8D55-4C8A-8510-FA59A149B454}"/>
              </a:ext>
            </a:extLst>
          </p:cNvPr>
          <p:cNvSpPr/>
          <p:nvPr/>
        </p:nvSpPr>
        <p:spPr>
          <a:xfrm>
            <a:off x="1696643" y="4281230"/>
            <a:ext cx="2619839" cy="86113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PE"/>
              <a:t>196 </a:t>
            </a:r>
            <a:r>
              <a:rPr lang="es-PE" err="1"/>
              <a:t>vCPU</a:t>
            </a:r>
            <a:endParaRPr lang="es-PE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0BB0BC41-20CC-4B82-B312-0556EB9420CF}"/>
              </a:ext>
            </a:extLst>
          </p:cNvPr>
          <p:cNvSpPr/>
          <p:nvPr/>
        </p:nvSpPr>
        <p:spPr>
          <a:xfrm>
            <a:off x="4540134" y="3217361"/>
            <a:ext cx="2619839" cy="861134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/>
              <a:t>100 Mbit/s Tráfico</a:t>
            </a:r>
          </a:p>
          <a:p>
            <a:pPr algn="ctr"/>
            <a:r>
              <a:rPr lang="es-PE"/>
              <a:t>Ancho de Banda</a:t>
            </a:r>
          </a:p>
        </p:txBody>
      </p:sp>
      <p:pic>
        <p:nvPicPr>
          <p:cNvPr id="2050" name="Picture 2" descr="Huawei Cloud - NW Consulting Services">
            <a:extLst>
              <a:ext uri="{FF2B5EF4-FFF2-40B4-BE49-F238E27FC236}">
                <a16:creationId xmlns:a16="http://schemas.microsoft.com/office/drawing/2014/main" id="{79642F7B-F399-4716-B134-E70E95C01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6665" y="1266867"/>
            <a:ext cx="3029677" cy="603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ubtitle 2">
            <a:extLst>
              <a:ext uri="{FF2B5EF4-FFF2-40B4-BE49-F238E27FC236}">
                <a16:creationId xmlns:a16="http://schemas.microsoft.com/office/drawing/2014/main" id="{26745AFD-06A6-45BD-9158-84A86D97FFAA}"/>
              </a:ext>
            </a:extLst>
          </p:cNvPr>
          <p:cNvSpPr txBox="1">
            <a:spLocks/>
          </p:cNvSpPr>
          <p:nvPr/>
        </p:nvSpPr>
        <p:spPr>
          <a:xfrm>
            <a:off x="628185" y="2099312"/>
            <a:ext cx="4482990" cy="355581"/>
          </a:xfrm>
          <a:prstGeom prst="rect">
            <a:avLst/>
          </a:prstGeom>
        </p:spPr>
        <p:txBody>
          <a:bodyPr vert="horz" wrap="square" lIns="108745" tIns="54373" rIns="108745" bIns="54373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buSzPct val="80000"/>
            </a:pPr>
            <a:r>
              <a:rPr lang="es-MX" sz="1200" i="1">
                <a:latin typeface="Montserrat"/>
              </a:rPr>
              <a:t>Periodo: 01/11/2023 – 10/11/2023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8A637750-EA3C-4530-AD88-A12B0A770D09}"/>
              </a:ext>
            </a:extLst>
          </p:cNvPr>
          <p:cNvSpPr/>
          <p:nvPr/>
        </p:nvSpPr>
        <p:spPr>
          <a:xfrm>
            <a:off x="4540134" y="4272258"/>
            <a:ext cx="2619839" cy="861134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PE"/>
              <a:t>392 GB RAM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4EE702A8-3090-486B-BCBE-69878E93B586}"/>
              </a:ext>
            </a:extLst>
          </p:cNvPr>
          <p:cNvSpPr/>
          <p:nvPr/>
        </p:nvSpPr>
        <p:spPr>
          <a:xfrm>
            <a:off x="7383625" y="4259765"/>
            <a:ext cx="2619839" cy="861134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PE"/>
              <a:t>22 </a:t>
            </a:r>
            <a:r>
              <a:rPr lang="es-PE" err="1"/>
              <a:t>TiB</a:t>
            </a:r>
            <a:r>
              <a:rPr lang="es-PE"/>
              <a:t> SDD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B10CCE31-78E6-426D-A0D7-9AA3E344D5BD}"/>
              </a:ext>
            </a:extLst>
          </p:cNvPr>
          <p:cNvSpPr/>
          <p:nvPr/>
        </p:nvSpPr>
        <p:spPr>
          <a:xfrm>
            <a:off x="7383625" y="3243244"/>
            <a:ext cx="2619839" cy="861134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PE">
                <a:ea typeface="Calibri"/>
                <a:cs typeface="Calibri"/>
              </a:rPr>
              <a:t>$ 2 596.21</a:t>
            </a:r>
            <a:endParaRPr lang="es-PE"/>
          </a:p>
          <a:p>
            <a:pPr algn="ctr"/>
            <a:r>
              <a:rPr lang="es-PE"/>
              <a:t>Facturación</a:t>
            </a:r>
            <a:endParaRPr lang="es-PE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7959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4223797" y="609961"/>
            <a:ext cx="3580450" cy="661712"/>
          </a:xfrm>
          <a:prstGeom prst="rect">
            <a:avLst/>
          </a:prstGeom>
          <a:noFill/>
        </p:spPr>
        <p:txBody>
          <a:bodyPr wrap="none" lIns="45711" tIns="22856" rIns="45711" bIns="22856" rtlCol="0">
            <a:spAutoFit/>
          </a:bodyPr>
          <a:lstStyle/>
          <a:p>
            <a:pPr algn="ctr"/>
            <a:r>
              <a:rPr lang="es-ES_tradnl" sz="4000" b="1" spc="200">
                <a:solidFill>
                  <a:srgbClr val="263E83"/>
                </a:solidFill>
                <a:latin typeface="Montserrat" panose="00000500000000000000" pitchFamily="50" charset="0"/>
                <a:ea typeface="Lato" charset="0"/>
                <a:cs typeface="Lato" charset="0"/>
              </a:rPr>
              <a:t>Facturación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72D3E9D9-C167-45B4-B779-C44B88997D66}"/>
              </a:ext>
            </a:extLst>
          </p:cNvPr>
          <p:cNvSpPr/>
          <p:nvPr/>
        </p:nvSpPr>
        <p:spPr>
          <a:xfrm>
            <a:off x="4452398" y="4219032"/>
            <a:ext cx="2619839" cy="861134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PE"/>
              <a:t>$ 2 596.21 + IGV 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E4642A2-52B2-46D9-A47E-63AC9CB5347D}"/>
              </a:ext>
            </a:extLst>
          </p:cNvPr>
          <p:cNvSpPr txBox="1">
            <a:spLocks/>
          </p:cNvSpPr>
          <p:nvPr/>
        </p:nvSpPr>
        <p:spPr>
          <a:xfrm>
            <a:off x="4223797" y="5193913"/>
            <a:ext cx="3077039" cy="355581"/>
          </a:xfrm>
          <a:prstGeom prst="rect">
            <a:avLst/>
          </a:prstGeom>
        </p:spPr>
        <p:txBody>
          <a:bodyPr vert="horz" wrap="square" lIns="108745" tIns="54373" rIns="108745" bIns="54373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SzPct val="80000"/>
            </a:pPr>
            <a:r>
              <a:rPr lang="es-PE" sz="1200" b="1">
                <a:latin typeface="Montserrat"/>
              </a:rPr>
              <a:t> RPA PRD</a:t>
            </a:r>
            <a:endParaRPr lang="es-MX" sz="1200" b="1">
              <a:latin typeface="Montserrat"/>
            </a:endParaRP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01F2E780-FA88-41C7-B2B5-14815B3F82E7}"/>
              </a:ext>
            </a:extLst>
          </p:cNvPr>
          <p:cNvSpPr>
            <a:spLocks/>
          </p:cNvSpPr>
          <p:nvPr/>
        </p:nvSpPr>
        <p:spPr bwMode="auto">
          <a:xfrm>
            <a:off x="942511" y="1744930"/>
            <a:ext cx="1112484" cy="4798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t" anchorCtr="0">
            <a:spAutoFit/>
          </a:bodyPr>
          <a:lstStyle/>
          <a:p>
            <a:pPr defTabSz="2286000">
              <a:lnSpc>
                <a:spcPts val="4000"/>
              </a:lnSpc>
            </a:pPr>
            <a:r>
              <a:rPr lang="en-US" sz="3000" b="1" spc="250">
                <a:solidFill>
                  <a:srgbClr val="263E83"/>
                </a:solidFill>
                <a:latin typeface="Montserrat" panose="00000500000000000000" pitchFamily="50" charset="0"/>
                <a:ea typeface="Lato Black" charset="0"/>
                <a:cs typeface="Lato Black" charset="0"/>
                <a:sym typeface="Bebas Neue" charset="0"/>
              </a:rPr>
              <a:t>#IBK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DB40FA0A-C0AE-4441-86D0-DF849DB0E6D1}"/>
              </a:ext>
            </a:extLst>
          </p:cNvPr>
          <p:cNvSpPr txBox="1">
            <a:spLocks/>
          </p:cNvSpPr>
          <p:nvPr/>
        </p:nvSpPr>
        <p:spPr>
          <a:xfrm>
            <a:off x="942510" y="2180822"/>
            <a:ext cx="7198653" cy="396553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s-ES_tradnl" sz="1400">
                <a:solidFill>
                  <a:srgbClr val="263E83"/>
                </a:solidFill>
                <a:latin typeface="Montserrat" pitchFamily="2" charset="77"/>
                <a:ea typeface="Lato Light" charset="0"/>
                <a:cs typeface="Lato Light" charset="0"/>
              </a:rPr>
              <a:t>Cuenta: </a:t>
            </a:r>
            <a:r>
              <a:rPr lang="es-MX" sz="1400" i="1" err="1">
                <a:latin typeface="Montserrat" pitchFamily="2" charset="77"/>
              </a:rPr>
              <a:t>interbankpe-rpaprd</a:t>
            </a:r>
            <a:endParaRPr lang="es-ES_tradnl" sz="1400">
              <a:solidFill>
                <a:srgbClr val="263E83"/>
              </a:solidFill>
              <a:latin typeface="Montserrat" pitchFamily="2" charset="77"/>
              <a:ea typeface="Lato Light" charset="0"/>
              <a:cs typeface="Lato Light" charset="0"/>
            </a:endParaRPr>
          </a:p>
        </p:txBody>
      </p:sp>
      <p:pic>
        <p:nvPicPr>
          <p:cNvPr id="1026" name="Picture 2" descr="Huawei Cloud - NW Consulting Services">
            <a:extLst>
              <a:ext uri="{FF2B5EF4-FFF2-40B4-BE49-F238E27FC236}">
                <a16:creationId xmlns:a16="http://schemas.microsoft.com/office/drawing/2014/main" id="{8468E54F-A918-402A-A83E-18A7BA5CF3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6294" y="1753351"/>
            <a:ext cx="2324100" cy="462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809129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818655" y="697673"/>
            <a:ext cx="3274276" cy="538601"/>
          </a:xfrm>
          <a:prstGeom prst="rect">
            <a:avLst/>
          </a:prstGeom>
          <a:noFill/>
        </p:spPr>
        <p:txBody>
          <a:bodyPr wrap="none" lIns="45711" tIns="22856" rIns="45711" bIns="22856" rtlCol="0">
            <a:spAutoFit/>
          </a:bodyPr>
          <a:lstStyle/>
          <a:p>
            <a:pPr algn="ctr"/>
            <a:r>
              <a:rPr lang="es-ES_tradnl" sz="3200" b="1" spc="200">
                <a:solidFill>
                  <a:srgbClr val="263E83"/>
                </a:solidFill>
                <a:latin typeface="Montserrat" panose="00000500000000000000" pitchFamily="50" charset="0"/>
                <a:ea typeface="Lato" charset="0"/>
                <a:cs typeface="Lato" charset="0"/>
              </a:rPr>
              <a:t>Conclusiones</a:t>
            </a:r>
          </a:p>
        </p:txBody>
      </p:sp>
      <p:pic>
        <p:nvPicPr>
          <p:cNvPr id="22" name="Marcador de posición de imagen 21" descr="Imagen que contiene interior, persona, monitor, pantalla&#10;&#10;Descripción generada automáticamente">
            <a:extLst>
              <a:ext uri="{FF2B5EF4-FFF2-40B4-BE49-F238E27FC236}">
                <a16:creationId xmlns:a16="http://schemas.microsoft.com/office/drawing/2014/main" id="{16D88A96-19AC-0A49-B903-64A1E55A2BA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06" r="34906"/>
          <a:stretch>
            <a:fillRect/>
          </a:stretch>
        </p:blipFill>
        <p:spPr/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9197044D-0FCD-1B43-AC1B-4EE524FC6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0368" y="1368682"/>
            <a:ext cx="730800" cy="730800"/>
          </a:xfrm>
          <a:prstGeom prst="rect">
            <a:avLst/>
          </a:prstGeom>
        </p:spPr>
      </p:pic>
      <p:pic>
        <p:nvPicPr>
          <p:cNvPr id="7" name="图片 3">
            <a:extLst>
              <a:ext uri="{FF2B5EF4-FFF2-40B4-BE49-F238E27FC236}">
                <a16:creationId xmlns:a16="http://schemas.microsoft.com/office/drawing/2014/main" id="{8EDD2D49-97C0-4843-924B-A25DFA51EC2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743" y="124588"/>
            <a:ext cx="1088009" cy="328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451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 bwMode="auto">
          <a:xfrm>
            <a:off x="2712356" y="-3434260"/>
            <a:ext cx="6904810" cy="6904808"/>
          </a:xfrm>
          <a:prstGeom prst="ellipse">
            <a:avLst/>
          </a:prstGeom>
          <a:noFill/>
          <a:ln w="12700">
            <a:solidFill>
              <a:srgbClr val="00B6F1">
                <a:alpha val="20000"/>
              </a:srgbClr>
            </a:solidFill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" name="Shape 3614"/>
          <p:cNvSpPr/>
          <p:nvPr/>
        </p:nvSpPr>
        <p:spPr>
          <a:xfrm>
            <a:off x="5638800" y="-439056"/>
            <a:ext cx="914400" cy="914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648" y="10800"/>
                </a:moveTo>
                <a:lnTo>
                  <a:pt x="21424" y="1024"/>
                </a:lnTo>
                <a:cubicBezTo>
                  <a:pt x="21533" y="916"/>
                  <a:pt x="21600" y="766"/>
                  <a:pt x="21600" y="600"/>
                </a:cubicBezTo>
                <a:cubicBezTo>
                  <a:pt x="21600" y="269"/>
                  <a:pt x="21332" y="0"/>
                  <a:pt x="21000" y="0"/>
                </a:cubicBezTo>
                <a:cubicBezTo>
                  <a:pt x="20835" y="0"/>
                  <a:pt x="20685" y="67"/>
                  <a:pt x="20576" y="176"/>
                </a:cubicBezTo>
                <a:lnTo>
                  <a:pt x="10800" y="9952"/>
                </a:lnTo>
                <a:lnTo>
                  <a:pt x="1024" y="176"/>
                </a:lnTo>
                <a:cubicBezTo>
                  <a:pt x="916" y="67"/>
                  <a:pt x="766" y="0"/>
                  <a:pt x="600" y="0"/>
                </a:cubicBezTo>
                <a:cubicBezTo>
                  <a:pt x="268" y="0"/>
                  <a:pt x="0" y="269"/>
                  <a:pt x="0" y="600"/>
                </a:cubicBezTo>
                <a:cubicBezTo>
                  <a:pt x="0" y="766"/>
                  <a:pt x="67" y="916"/>
                  <a:pt x="176" y="1025"/>
                </a:cubicBezTo>
                <a:lnTo>
                  <a:pt x="9952" y="10800"/>
                </a:lnTo>
                <a:lnTo>
                  <a:pt x="176" y="20576"/>
                </a:lnTo>
                <a:cubicBezTo>
                  <a:pt x="67" y="20684"/>
                  <a:pt x="0" y="20834"/>
                  <a:pt x="0" y="21000"/>
                </a:cubicBezTo>
                <a:cubicBezTo>
                  <a:pt x="0" y="21332"/>
                  <a:pt x="268" y="21600"/>
                  <a:pt x="600" y="21600"/>
                </a:cubicBezTo>
                <a:cubicBezTo>
                  <a:pt x="766" y="21600"/>
                  <a:pt x="916" y="21533"/>
                  <a:pt x="1024" y="21424"/>
                </a:cubicBezTo>
                <a:lnTo>
                  <a:pt x="10800" y="11648"/>
                </a:lnTo>
                <a:lnTo>
                  <a:pt x="20576" y="21424"/>
                </a:lnTo>
                <a:cubicBezTo>
                  <a:pt x="20685" y="21533"/>
                  <a:pt x="20835" y="21600"/>
                  <a:pt x="21000" y="21600"/>
                </a:cubicBezTo>
                <a:cubicBezTo>
                  <a:pt x="21332" y="21600"/>
                  <a:pt x="21600" y="21332"/>
                  <a:pt x="21600" y="21000"/>
                </a:cubicBezTo>
                <a:cubicBezTo>
                  <a:pt x="21600" y="20834"/>
                  <a:pt x="21533" y="20684"/>
                  <a:pt x="21424" y="20576"/>
                </a:cubicBezTo>
                <a:cubicBezTo>
                  <a:pt x="21424" y="20576"/>
                  <a:pt x="11648" y="10800"/>
                  <a:pt x="11648" y="10800"/>
                </a:cubicBezTo>
                <a:close/>
              </a:path>
            </a:pathLst>
          </a:custGeom>
          <a:solidFill>
            <a:srgbClr val="00B6F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66762" y="831203"/>
            <a:ext cx="28584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>
                <a:solidFill>
                  <a:srgbClr val="263E83"/>
                </a:solidFill>
                <a:latin typeface="Montserrat" panose="00000500000000000000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GRACIAS</a:t>
            </a:r>
          </a:p>
        </p:txBody>
      </p:sp>
      <p:sp>
        <p:nvSpPr>
          <p:cNvPr id="9" name="Oval 8"/>
          <p:cNvSpPr/>
          <p:nvPr/>
        </p:nvSpPr>
        <p:spPr bwMode="auto">
          <a:xfrm>
            <a:off x="5638800" y="3077206"/>
            <a:ext cx="914400" cy="914400"/>
          </a:xfrm>
          <a:prstGeom prst="ellipse">
            <a:avLst/>
          </a:prstGeom>
          <a:solidFill>
            <a:schemeClr val="bg1"/>
          </a:solidFill>
          <a:ln w="12700">
            <a:solidFill>
              <a:srgbClr val="00B6F1"/>
            </a:solidFill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4" name="Subtitle 2"/>
          <p:cNvSpPr txBox="1">
            <a:spLocks/>
          </p:cNvSpPr>
          <p:nvPr/>
        </p:nvSpPr>
        <p:spPr>
          <a:xfrm>
            <a:off x="4069176" y="1641741"/>
            <a:ext cx="4053648" cy="593467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020"/>
              </a:lnSpc>
            </a:pPr>
            <a:r>
              <a:rPr lang="es-ES_tradnl" sz="1100">
                <a:solidFill>
                  <a:schemeClr val="tx1">
                    <a:alpha val="50000"/>
                  </a:schemeClr>
                </a:solidFill>
                <a:latin typeface="Montserrat Light" panose="00000400000000000000" pitchFamily="50" charset="0"/>
                <a:ea typeface="Lato Light" charset="0"/>
                <a:cs typeface="Lato Light" charset="0"/>
              </a:rPr>
              <a:t>AV. LA ENCALADA NRO. 1420 INT. 902 URB. LIMA - SANTIAGO DE SURCO </a:t>
            </a:r>
          </a:p>
        </p:txBody>
      </p:sp>
      <p:sp>
        <p:nvSpPr>
          <p:cNvPr id="15" name="Subtitle 2"/>
          <p:cNvSpPr txBox="1">
            <a:spLocks/>
          </p:cNvSpPr>
          <p:nvPr/>
        </p:nvSpPr>
        <p:spPr>
          <a:xfrm>
            <a:off x="732921" y="2796924"/>
            <a:ext cx="2849025" cy="352888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ts val="2020"/>
              </a:lnSpc>
            </a:pPr>
            <a:r>
              <a:rPr lang="es-ES_tradnl" sz="1400">
                <a:solidFill>
                  <a:schemeClr val="tx1">
                    <a:alpha val="50000"/>
                  </a:schemeClr>
                </a:solidFill>
                <a:latin typeface="Montserrat" pitchFamily="2" charset="77"/>
                <a:ea typeface="Lato Light" charset="0"/>
                <a:cs typeface="Lato Light" charset="0"/>
              </a:rPr>
              <a:t>+51 980668826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360137" y="2467723"/>
            <a:ext cx="1221809" cy="274434"/>
          </a:xfrm>
          <a:prstGeom prst="rect">
            <a:avLst/>
          </a:prstGeom>
          <a:noFill/>
        </p:spPr>
        <p:txBody>
          <a:bodyPr wrap="none" rtlCol="0" anchor="t" anchorCtr="1">
            <a:spAutoFit/>
          </a:bodyPr>
          <a:lstStyle/>
          <a:p>
            <a:pPr algn="r">
              <a:lnSpc>
                <a:spcPts val="1340"/>
              </a:lnSpc>
            </a:pPr>
            <a:r>
              <a:rPr lang="es-ES_tradnl" b="1">
                <a:solidFill>
                  <a:srgbClr val="263E83"/>
                </a:solidFill>
                <a:latin typeface="Montserrat SemiBold" pitchFamily="2" charset="77"/>
                <a:ea typeface="Lato Black" charset="0"/>
                <a:cs typeface="Lato Black" charset="0"/>
              </a:rPr>
              <a:t>Teléfono</a:t>
            </a:r>
          </a:p>
        </p:txBody>
      </p:sp>
      <p:grpSp>
        <p:nvGrpSpPr>
          <p:cNvPr id="27" name="Grupo 26">
            <a:extLst>
              <a:ext uri="{FF2B5EF4-FFF2-40B4-BE49-F238E27FC236}">
                <a16:creationId xmlns:a16="http://schemas.microsoft.com/office/drawing/2014/main" id="{245BEE84-CBB8-4B45-9467-86FD5E0CBA55}"/>
              </a:ext>
            </a:extLst>
          </p:cNvPr>
          <p:cNvGrpSpPr/>
          <p:nvPr/>
        </p:nvGrpSpPr>
        <p:grpSpPr>
          <a:xfrm>
            <a:off x="2513841" y="1133408"/>
            <a:ext cx="914400" cy="914400"/>
            <a:chOff x="1750666" y="1113557"/>
            <a:chExt cx="914400" cy="914400"/>
          </a:xfrm>
        </p:grpSpPr>
        <p:sp>
          <p:nvSpPr>
            <p:cNvPr id="5" name="Oval 4"/>
            <p:cNvSpPr/>
            <p:nvPr/>
          </p:nvSpPr>
          <p:spPr bwMode="auto">
            <a:xfrm>
              <a:off x="1750666" y="1113557"/>
              <a:ext cx="914400" cy="91440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rgbClr val="00B6F1"/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sp>
          <p:nvSpPr>
            <p:cNvPr id="17" name="Shape 3702"/>
            <p:cNvSpPr/>
            <p:nvPr/>
          </p:nvSpPr>
          <p:spPr>
            <a:xfrm>
              <a:off x="1979266" y="1342157"/>
              <a:ext cx="457200" cy="457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441" y="20618"/>
                  </a:moveTo>
                  <a:cubicBezTo>
                    <a:pt x="15826" y="20618"/>
                    <a:pt x="15227" y="20482"/>
                    <a:pt x="14661" y="20215"/>
                  </a:cubicBezTo>
                  <a:cubicBezTo>
                    <a:pt x="14607" y="20190"/>
                    <a:pt x="14553" y="20169"/>
                    <a:pt x="14497" y="20155"/>
                  </a:cubicBezTo>
                  <a:cubicBezTo>
                    <a:pt x="8918" y="17308"/>
                    <a:pt x="4295" y="12685"/>
                    <a:pt x="1448" y="7105"/>
                  </a:cubicBezTo>
                  <a:cubicBezTo>
                    <a:pt x="1432" y="7048"/>
                    <a:pt x="1412" y="6991"/>
                    <a:pt x="1386" y="6936"/>
                  </a:cubicBezTo>
                  <a:cubicBezTo>
                    <a:pt x="1117" y="6369"/>
                    <a:pt x="982" y="5770"/>
                    <a:pt x="982" y="5155"/>
                  </a:cubicBezTo>
                  <a:cubicBezTo>
                    <a:pt x="982" y="2774"/>
                    <a:pt x="3066" y="982"/>
                    <a:pt x="4417" y="982"/>
                  </a:cubicBezTo>
                  <a:cubicBezTo>
                    <a:pt x="4594" y="982"/>
                    <a:pt x="4711" y="1072"/>
                    <a:pt x="4764" y="1126"/>
                  </a:cubicBezTo>
                  <a:cubicBezTo>
                    <a:pt x="4776" y="1139"/>
                    <a:pt x="4798" y="1164"/>
                    <a:pt x="4831" y="1216"/>
                  </a:cubicBezTo>
                  <a:cubicBezTo>
                    <a:pt x="4848" y="1244"/>
                    <a:pt x="4867" y="1270"/>
                    <a:pt x="4887" y="1296"/>
                  </a:cubicBezTo>
                  <a:lnTo>
                    <a:pt x="8118" y="5453"/>
                  </a:lnTo>
                  <a:cubicBezTo>
                    <a:pt x="8143" y="5485"/>
                    <a:pt x="8170" y="5515"/>
                    <a:pt x="8199" y="5544"/>
                  </a:cubicBezTo>
                  <a:cubicBezTo>
                    <a:pt x="8253" y="5598"/>
                    <a:pt x="8343" y="5714"/>
                    <a:pt x="8343" y="5891"/>
                  </a:cubicBezTo>
                  <a:cubicBezTo>
                    <a:pt x="8343" y="5978"/>
                    <a:pt x="8319" y="6060"/>
                    <a:pt x="8272" y="6135"/>
                  </a:cubicBezTo>
                  <a:lnTo>
                    <a:pt x="7178" y="7221"/>
                  </a:lnTo>
                  <a:cubicBezTo>
                    <a:pt x="7173" y="7227"/>
                    <a:pt x="7168" y="7230"/>
                    <a:pt x="7163" y="7236"/>
                  </a:cubicBezTo>
                  <a:cubicBezTo>
                    <a:pt x="6767" y="7609"/>
                    <a:pt x="6541" y="8126"/>
                    <a:pt x="6541" y="8668"/>
                  </a:cubicBezTo>
                  <a:cubicBezTo>
                    <a:pt x="6541" y="9175"/>
                    <a:pt x="6738" y="9658"/>
                    <a:pt x="7080" y="10020"/>
                  </a:cubicBezTo>
                  <a:cubicBezTo>
                    <a:pt x="7092" y="10040"/>
                    <a:pt x="7105" y="10059"/>
                    <a:pt x="7119" y="10078"/>
                  </a:cubicBezTo>
                  <a:cubicBezTo>
                    <a:pt x="8325" y="11745"/>
                    <a:pt x="9807" y="13222"/>
                    <a:pt x="11525" y="14468"/>
                  </a:cubicBezTo>
                  <a:cubicBezTo>
                    <a:pt x="11538" y="14478"/>
                    <a:pt x="11552" y="14488"/>
                    <a:pt x="11565" y="14496"/>
                  </a:cubicBezTo>
                  <a:cubicBezTo>
                    <a:pt x="11928" y="14844"/>
                    <a:pt x="12414" y="15045"/>
                    <a:pt x="12924" y="15045"/>
                  </a:cubicBezTo>
                  <a:cubicBezTo>
                    <a:pt x="13436" y="15045"/>
                    <a:pt x="13931" y="14839"/>
                    <a:pt x="14297" y="14479"/>
                  </a:cubicBezTo>
                  <a:cubicBezTo>
                    <a:pt x="14316" y="14463"/>
                    <a:pt x="14335" y="14445"/>
                    <a:pt x="14352" y="14427"/>
                  </a:cubicBezTo>
                  <a:lnTo>
                    <a:pt x="15452" y="13320"/>
                  </a:lnTo>
                  <a:cubicBezTo>
                    <a:pt x="15529" y="13272"/>
                    <a:pt x="15611" y="13247"/>
                    <a:pt x="15697" y="13247"/>
                  </a:cubicBezTo>
                  <a:cubicBezTo>
                    <a:pt x="15874" y="13247"/>
                    <a:pt x="15991" y="13337"/>
                    <a:pt x="16044" y="13391"/>
                  </a:cubicBezTo>
                  <a:cubicBezTo>
                    <a:pt x="16073" y="13419"/>
                    <a:pt x="16104" y="13446"/>
                    <a:pt x="16135" y="13472"/>
                  </a:cubicBezTo>
                  <a:lnTo>
                    <a:pt x="20291" y="16704"/>
                  </a:lnTo>
                  <a:cubicBezTo>
                    <a:pt x="20317" y="16725"/>
                    <a:pt x="20345" y="16745"/>
                    <a:pt x="20374" y="16762"/>
                  </a:cubicBezTo>
                  <a:cubicBezTo>
                    <a:pt x="20426" y="16794"/>
                    <a:pt x="20449" y="16816"/>
                    <a:pt x="20461" y="16827"/>
                  </a:cubicBezTo>
                  <a:cubicBezTo>
                    <a:pt x="20515" y="16881"/>
                    <a:pt x="20605" y="16998"/>
                    <a:pt x="20605" y="17174"/>
                  </a:cubicBezTo>
                  <a:cubicBezTo>
                    <a:pt x="20605" y="17208"/>
                    <a:pt x="20607" y="17240"/>
                    <a:pt x="20610" y="17273"/>
                  </a:cubicBezTo>
                  <a:cubicBezTo>
                    <a:pt x="20533" y="18625"/>
                    <a:pt x="18769" y="20618"/>
                    <a:pt x="16441" y="20618"/>
                  </a:cubicBezTo>
                  <a:moveTo>
                    <a:pt x="21587" y="17174"/>
                  </a:moveTo>
                  <a:cubicBezTo>
                    <a:pt x="21587" y="16768"/>
                    <a:pt x="21422" y="16399"/>
                    <a:pt x="21155" y="16133"/>
                  </a:cubicBezTo>
                  <a:cubicBezTo>
                    <a:pt x="21077" y="16054"/>
                    <a:pt x="20988" y="15988"/>
                    <a:pt x="20894" y="15930"/>
                  </a:cubicBezTo>
                  <a:lnTo>
                    <a:pt x="16738" y="12697"/>
                  </a:lnTo>
                  <a:cubicBezTo>
                    <a:pt x="16472" y="12430"/>
                    <a:pt x="16104" y="12265"/>
                    <a:pt x="15697" y="12265"/>
                  </a:cubicBezTo>
                  <a:cubicBezTo>
                    <a:pt x="15365" y="12265"/>
                    <a:pt x="15061" y="12380"/>
                    <a:pt x="14815" y="12567"/>
                  </a:cubicBezTo>
                  <a:lnTo>
                    <a:pt x="13656" y="13736"/>
                  </a:lnTo>
                  <a:lnTo>
                    <a:pt x="13652" y="13733"/>
                  </a:lnTo>
                  <a:cubicBezTo>
                    <a:pt x="13473" y="13934"/>
                    <a:pt x="13215" y="14063"/>
                    <a:pt x="12924" y="14063"/>
                  </a:cubicBezTo>
                  <a:cubicBezTo>
                    <a:pt x="12592" y="14063"/>
                    <a:pt x="12300" y="13897"/>
                    <a:pt x="12122" y="13645"/>
                  </a:cubicBezTo>
                  <a:cubicBezTo>
                    <a:pt x="12116" y="13654"/>
                    <a:pt x="12107" y="13664"/>
                    <a:pt x="12101" y="13674"/>
                  </a:cubicBezTo>
                  <a:cubicBezTo>
                    <a:pt x="10497" y="12510"/>
                    <a:pt x="9076" y="11109"/>
                    <a:pt x="7914" y="9503"/>
                  </a:cubicBezTo>
                  <a:cubicBezTo>
                    <a:pt x="7925" y="9495"/>
                    <a:pt x="7935" y="9486"/>
                    <a:pt x="7947" y="9479"/>
                  </a:cubicBezTo>
                  <a:cubicBezTo>
                    <a:pt x="7691" y="9299"/>
                    <a:pt x="7523" y="9004"/>
                    <a:pt x="7523" y="8668"/>
                  </a:cubicBezTo>
                  <a:cubicBezTo>
                    <a:pt x="7523" y="8368"/>
                    <a:pt x="7660" y="8101"/>
                    <a:pt x="7871" y="7920"/>
                  </a:cubicBezTo>
                  <a:lnTo>
                    <a:pt x="7870" y="7918"/>
                  </a:lnTo>
                  <a:lnTo>
                    <a:pt x="9024" y="6773"/>
                  </a:lnTo>
                  <a:cubicBezTo>
                    <a:pt x="9211" y="6528"/>
                    <a:pt x="9325" y="6225"/>
                    <a:pt x="9325" y="5891"/>
                  </a:cubicBezTo>
                  <a:cubicBezTo>
                    <a:pt x="9325" y="5484"/>
                    <a:pt x="9160" y="5116"/>
                    <a:pt x="8893" y="4850"/>
                  </a:cubicBezTo>
                  <a:lnTo>
                    <a:pt x="5662" y="693"/>
                  </a:lnTo>
                  <a:cubicBezTo>
                    <a:pt x="5603" y="599"/>
                    <a:pt x="5537" y="510"/>
                    <a:pt x="5458" y="431"/>
                  </a:cubicBezTo>
                  <a:cubicBezTo>
                    <a:pt x="5192" y="165"/>
                    <a:pt x="4823" y="0"/>
                    <a:pt x="4417" y="0"/>
                  </a:cubicBezTo>
                  <a:cubicBezTo>
                    <a:pt x="2454" y="0"/>
                    <a:pt x="0" y="2308"/>
                    <a:pt x="0" y="5155"/>
                  </a:cubicBezTo>
                  <a:cubicBezTo>
                    <a:pt x="0" y="5944"/>
                    <a:pt x="183" y="6688"/>
                    <a:pt x="499" y="7356"/>
                  </a:cubicBezTo>
                  <a:lnTo>
                    <a:pt x="482" y="7372"/>
                  </a:lnTo>
                  <a:cubicBezTo>
                    <a:pt x="3435" y="13255"/>
                    <a:pt x="8343" y="18164"/>
                    <a:pt x="14224" y="21118"/>
                  </a:cubicBezTo>
                  <a:lnTo>
                    <a:pt x="14240" y="21101"/>
                  </a:lnTo>
                  <a:cubicBezTo>
                    <a:pt x="14908" y="21418"/>
                    <a:pt x="15652" y="21600"/>
                    <a:pt x="16441" y="21600"/>
                  </a:cubicBezTo>
                  <a:cubicBezTo>
                    <a:pt x="19287" y="21600"/>
                    <a:pt x="21594" y="19145"/>
                    <a:pt x="21594" y="17182"/>
                  </a:cubicBezTo>
                  <a:cubicBezTo>
                    <a:pt x="21594" y="17180"/>
                    <a:pt x="21594" y="17177"/>
                    <a:pt x="21594" y="17174"/>
                  </a:cubicBezTo>
                  <a:cubicBezTo>
                    <a:pt x="21594" y="17174"/>
                    <a:pt x="21587" y="17174"/>
                    <a:pt x="21587" y="17174"/>
                  </a:cubicBezTo>
                  <a:close/>
                  <a:moveTo>
                    <a:pt x="11785" y="10800"/>
                  </a:moveTo>
                  <a:cubicBezTo>
                    <a:pt x="12326" y="10800"/>
                    <a:pt x="12766" y="10360"/>
                    <a:pt x="12766" y="9819"/>
                  </a:cubicBezTo>
                  <a:cubicBezTo>
                    <a:pt x="12766" y="9276"/>
                    <a:pt x="12326" y="8836"/>
                    <a:pt x="11785" y="8836"/>
                  </a:cubicBezTo>
                  <a:cubicBezTo>
                    <a:pt x="11242" y="8836"/>
                    <a:pt x="10803" y="9276"/>
                    <a:pt x="10803" y="9819"/>
                  </a:cubicBezTo>
                  <a:cubicBezTo>
                    <a:pt x="10803" y="10360"/>
                    <a:pt x="11242" y="10800"/>
                    <a:pt x="11785" y="10800"/>
                  </a:cubicBezTo>
                  <a:moveTo>
                    <a:pt x="11785" y="5891"/>
                  </a:moveTo>
                  <a:cubicBezTo>
                    <a:pt x="13953" y="5891"/>
                    <a:pt x="15711" y="7649"/>
                    <a:pt x="15711" y="9819"/>
                  </a:cubicBezTo>
                  <a:cubicBezTo>
                    <a:pt x="15711" y="10090"/>
                    <a:pt x="15930" y="10309"/>
                    <a:pt x="16201" y="10309"/>
                  </a:cubicBezTo>
                  <a:cubicBezTo>
                    <a:pt x="16473" y="10309"/>
                    <a:pt x="16692" y="10090"/>
                    <a:pt x="16692" y="9819"/>
                  </a:cubicBezTo>
                  <a:cubicBezTo>
                    <a:pt x="16692" y="7108"/>
                    <a:pt x="14495" y="4909"/>
                    <a:pt x="11785" y="4909"/>
                  </a:cubicBezTo>
                  <a:cubicBezTo>
                    <a:pt x="11513" y="4909"/>
                    <a:pt x="11294" y="5129"/>
                    <a:pt x="11294" y="5400"/>
                  </a:cubicBezTo>
                  <a:cubicBezTo>
                    <a:pt x="11294" y="5671"/>
                    <a:pt x="11513" y="5891"/>
                    <a:pt x="11785" y="5891"/>
                  </a:cubicBezTo>
                  <a:moveTo>
                    <a:pt x="11785" y="982"/>
                  </a:moveTo>
                  <a:cubicBezTo>
                    <a:pt x="16663" y="982"/>
                    <a:pt x="20618" y="4939"/>
                    <a:pt x="20618" y="9819"/>
                  </a:cubicBezTo>
                  <a:cubicBezTo>
                    <a:pt x="20618" y="10090"/>
                    <a:pt x="20838" y="10309"/>
                    <a:pt x="21109" y="10309"/>
                  </a:cubicBezTo>
                  <a:cubicBezTo>
                    <a:pt x="21380" y="10309"/>
                    <a:pt x="21600" y="10090"/>
                    <a:pt x="21600" y="9819"/>
                  </a:cubicBezTo>
                  <a:cubicBezTo>
                    <a:pt x="21600" y="4396"/>
                    <a:pt x="17206" y="0"/>
                    <a:pt x="11785" y="0"/>
                  </a:cubicBezTo>
                  <a:cubicBezTo>
                    <a:pt x="11513" y="0"/>
                    <a:pt x="11294" y="221"/>
                    <a:pt x="11294" y="491"/>
                  </a:cubicBezTo>
                  <a:cubicBezTo>
                    <a:pt x="11294" y="762"/>
                    <a:pt x="11513" y="982"/>
                    <a:pt x="11785" y="982"/>
                  </a:cubicBezTo>
                </a:path>
              </a:pathLst>
            </a:custGeom>
            <a:solidFill>
              <a:srgbClr val="00B6F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5505935" y="4357698"/>
            <a:ext cx="1180131" cy="274434"/>
          </a:xfrm>
          <a:prstGeom prst="rect">
            <a:avLst/>
          </a:prstGeom>
          <a:noFill/>
        </p:spPr>
        <p:txBody>
          <a:bodyPr wrap="none" rtlCol="0" anchor="t" anchorCtr="1">
            <a:spAutoFit/>
          </a:bodyPr>
          <a:lstStyle/>
          <a:p>
            <a:pPr algn="ctr">
              <a:lnSpc>
                <a:spcPts val="1340"/>
              </a:lnSpc>
            </a:pPr>
            <a:r>
              <a:rPr lang="es-ES_tradnl" b="1">
                <a:solidFill>
                  <a:srgbClr val="263E83"/>
                </a:solidFill>
                <a:latin typeface="Montserrat SemiBold" pitchFamily="2" charset="77"/>
                <a:ea typeface="Lato Black" charset="0"/>
                <a:cs typeface="Lato Black" charset="0"/>
              </a:rPr>
              <a:t>Website</a:t>
            </a:r>
          </a:p>
        </p:txBody>
      </p:sp>
      <p:sp>
        <p:nvSpPr>
          <p:cNvPr id="22" name="Subtitle 2"/>
          <p:cNvSpPr txBox="1">
            <a:spLocks/>
          </p:cNvSpPr>
          <p:nvPr/>
        </p:nvSpPr>
        <p:spPr>
          <a:xfrm>
            <a:off x="8676581" y="2796924"/>
            <a:ext cx="2920020" cy="346539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020"/>
              </a:lnSpc>
            </a:pPr>
            <a:r>
              <a:rPr lang="es-ES_tradnl" sz="1400">
                <a:solidFill>
                  <a:schemeClr val="tx1">
                    <a:alpha val="50000"/>
                  </a:schemeClr>
                </a:solidFill>
                <a:latin typeface="Montserrat" pitchFamily="2" charset="77"/>
                <a:ea typeface="Lato Light" charset="0"/>
                <a:cs typeface="Lato Light" charset="0"/>
              </a:rPr>
              <a:t>jaylli.arteaga@distral.com.pe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676581" y="2467723"/>
            <a:ext cx="987771" cy="274434"/>
          </a:xfrm>
          <a:prstGeom prst="rect">
            <a:avLst/>
          </a:prstGeom>
          <a:noFill/>
        </p:spPr>
        <p:txBody>
          <a:bodyPr wrap="none" rtlCol="0" anchor="t" anchorCtr="1">
            <a:spAutoFit/>
          </a:bodyPr>
          <a:lstStyle/>
          <a:p>
            <a:pPr>
              <a:lnSpc>
                <a:spcPts val="1340"/>
              </a:lnSpc>
            </a:pPr>
            <a:r>
              <a:rPr lang="es-ES_tradnl" b="1">
                <a:solidFill>
                  <a:srgbClr val="263E83"/>
                </a:solidFill>
                <a:latin typeface="Montserrat SemiBold" pitchFamily="2" charset="77"/>
                <a:ea typeface="Lato Black" charset="0"/>
                <a:cs typeface="Lato Black" charset="0"/>
              </a:rPr>
              <a:t>Correo</a:t>
            </a:r>
          </a:p>
        </p:txBody>
      </p:sp>
      <p:sp>
        <p:nvSpPr>
          <p:cNvPr id="20" name="Shape 3717">
            <a:extLst>
              <a:ext uri="{FF2B5EF4-FFF2-40B4-BE49-F238E27FC236}">
                <a16:creationId xmlns:a16="http://schemas.microsoft.com/office/drawing/2014/main" id="{CE22A60D-FF0D-4F4C-81AB-F86CBB0F21A3}"/>
              </a:ext>
            </a:extLst>
          </p:cNvPr>
          <p:cNvSpPr>
            <a:spLocks noChangeAspect="1"/>
          </p:cNvSpPr>
          <p:nvPr/>
        </p:nvSpPr>
        <p:spPr>
          <a:xfrm>
            <a:off x="5867400" y="3305806"/>
            <a:ext cx="457200" cy="457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9"/>
                  <a:pt x="6873" y="21109"/>
                </a:cubicBezTo>
                <a:cubicBezTo>
                  <a:pt x="6873" y="21380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8" y="21600"/>
                  <a:pt x="14727" y="21380"/>
                  <a:pt x="14727" y="21109"/>
                </a:cubicBezTo>
                <a:cubicBezTo>
                  <a:pt x="14727" y="20839"/>
                  <a:pt x="14508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00B6F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grpSp>
        <p:nvGrpSpPr>
          <p:cNvPr id="28" name="Grupo 27">
            <a:extLst>
              <a:ext uri="{FF2B5EF4-FFF2-40B4-BE49-F238E27FC236}">
                <a16:creationId xmlns:a16="http://schemas.microsoft.com/office/drawing/2014/main" id="{7A51C908-60DA-1F4D-AD46-FB283195407F}"/>
              </a:ext>
            </a:extLst>
          </p:cNvPr>
          <p:cNvGrpSpPr/>
          <p:nvPr/>
        </p:nvGrpSpPr>
        <p:grpSpPr>
          <a:xfrm>
            <a:off x="8822626" y="1133408"/>
            <a:ext cx="914400" cy="914400"/>
            <a:chOff x="8909295" y="1192580"/>
            <a:chExt cx="914400" cy="914400"/>
          </a:xfrm>
        </p:grpSpPr>
        <p:sp>
          <p:nvSpPr>
            <p:cNvPr id="12" name="Oval 11"/>
            <p:cNvSpPr/>
            <p:nvPr/>
          </p:nvSpPr>
          <p:spPr bwMode="auto">
            <a:xfrm>
              <a:off x="8909295" y="1192580"/>
              <a:ext cx="914400" cy="91440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rgbClr val="00B6F1"/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pic>
          <p:nvPicPr>
            <p:cNvPr id="8" name="Imagen 7">
              <a:extLst>
                <a:ext uri="{FF2B5EF4-FFF2-40B4-BE49-F238E27FC236}">
                  <a16:creationId xmlns:a16="http://schemas.microsoft.com/office/drawing/2014/main" id="{E64D07DB-584C-6C49-A5BF-9E220D219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28777" y="1416783"/>
              <a:ext cx="475436" cy="457200"/>
            </a:xfrm>
            <a:prstGeom prst="rect">
              <a:avLst/>
            </a:prstGeom>
          </p:spPr>
        </p:pic>
      </p:grpSp>
      <p:sp>
        <p:nvSpPr>
          <p:cNvPr id="26" name="Subtitle 2">
            <a:extLst>
              <a:ext uri="{FF2B5EF4-FFF2-40B4-BE49-F238E27FC236}">
                <a16:creationId xmlns:a16="http://schemas.microsoft.com/office/drawing/2014/main" id="{59A11C0A-5325-2E4C-89A0-9E9F14B4C154}"/>
              </a:ext>
            </a:extLst>
          </p:cNvPr>
          <p:cNvSpPr txBox="1">
            <a:spLocks/>
          </p:cNvSpPr>
          <p:nvPr/>
        </p:nvSpPr>
        <p:spPr>
          <a:xfrm>
            <a:off x="4671488" y="4625724"/>
            <a:ext cx="2849025" cy="348078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020"/>
              </a:lnSpc>
            </a:pPr>
            <a:r>
              <a:rPr lang="es-ES_tradnl" sz="1400">
                <a:solidFill>
                  <a:schemeClr val="tx1">
                    <a:alpha val="50000"/>
                  </a:schemeClr>
                </a:solidFill>
                <a:latin typeface="Montserrat" pitchFamily="2" charset="77"/>
                <a:ea typeface="Lato Light" charset="0"/>
                <a:cs typeface="Lato Light" charset="0"/>
              </a:rPr>
              <a:t>distral.com.pe</a:t>
            </a: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2A97493A-FE4C-7441-66F0-6E8E78632A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03299" y="5601862"/>
            <a:ext cx="1678258" cy="627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404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</TotalTime>
  <Words>142</Words>
  <Application>Microsoft Office PowerPoint</Application>
  <PresentationFormat>Panorámica</PresentationFormat>
  <Paragraphs>48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4" baseType="lpstr">
      <vt:lpstr>Arial</vt:lpstr>
      <vt:lpstr>Montserrat SemiBold</vt:lpstr>
      <vt:lpstr>Calibri</vt:lpstr>
      <vt:lpstr>Montserrat</vt:lpstr>
      <vt:lpstr>Montserrat Light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Miko ben</dc:creator>
  <cp:lastModifiedBy>u201723059 (Sanchez Morales, Deyvidyorch Baldomero)</cp:lastModifiedBy>
  <cp:revision>7</cp:revision>
  <dcterms:created xsi:type="dcterms:W3CDTF">2017-02-11T00:59:39Z</dcterms:created>
  <dcterms:modified xsi:type="dcterms:W3CDTF">2023-11-25T20:46:35Z</dcterms:modified>
</cp:coreProperties>
</file>

<file path=docProps/thumbnail.jpeg>
</file>